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3"/>
  </p:notesMasterIdLst>
  <p:sldIdLst>
    <p:sldId id="256" r:id="rId2"/>
    <p:sldId id="259" r:id="rId3"/>
    <p:sldId id="281" r:id="rId4"/>
    <p:sldId id="282" r:id="rId5"/>
    <p:sldId id="285" r:id="rId6"/>
    <p:sldId id="283" r:id="rId7"/>
    <p:sldId id="284" r:id="rId8"/>
    <p:sldId id="286" r:id="rId9"/>
    <p:sldId id="287" r:id="rId10"/>
    <p:sldId id="296" r:id="rId11"/>
    <p:sldId id="291" r:id="rId12"/>
    <p:sldId id="288" r:id="rId13"/>
    <p:sldId id="292" r:id="rId14"/>
    <p:sldId id="289" r:id="rId15"/>
    <p:sldId id="290" r:id="rId16"/>
    <p:sldId id="293" r:id="rId17"/>
    <p:sldId id="294" r:id="rId18"/>
    <p:sldId id="297" r:id="rId19"/>
    <p:sldId id="295" r:id="rId20"/>
    <p:sldId id="298" r:id="rId21"/>
    <p:sldId id="29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FC896-5EAA-41B0-AC33-A81C06F59E1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C5FE-90E9-447A-9148-787299957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11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884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10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26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86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730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89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9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86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4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89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10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47EA3E-A3AF-4D18-9545-BD2A5B3CCE1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227892-2D9C-41E6-8205-7209B453F3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86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52;1\Desktop\&#1055;&#1088;&#1077;&#1079;&#1077;&#1085;&#1090;&#1072;&#1094;&#1080;&#1080;%20&#1042;&#1057;&#1045;\&#1050;&#1072;&#1082;%20&#1080;&#1075;&#1088;&#1072;%20&#1085;&#1072;%20&#1080;&#1085;&#1089;&#1090;&#1088;&#1091;&#1084;&#1077;&#1085;&#1090;&#1077;%20&#1074;&#1083;&#1080;&#1103;&#1077;&#1090;%20&#1085;&#1072;%20&#1088;&#1072;&#1073;&#1086;&#1090;&#1091;%20&#1084;&#1086;&#1079;&#1075;&#1072;%20WM.wm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Franklin Gothic Book" pitchFamily="34" charset="0"/>
              </a:rPr>
              <a:t>О РАЗВИТИИ ИСПОЛНИТЕЛЬСКОЙ </a:t>
            </a:r>
            <a:br>
              <a:rPr lang="ru-RU" sz="3600" b="1" dirty="0" smtClean="0">
                <a:latin typeface="Franklin Gothic Book" pitchFamily="34" charset="0"/>
              </a:rPr>
            </a:br>
            <a:r>
              <a:rPr lang="ru-RU" sz="3600" b="1" dirty="0" smtClean="0">
                <a:latin typeface="Franklin Gothic Book" pitchFamily="34" charset="0"/>
              </a:rPr>
              <a:t>ТЕХНИКИ НА ОСНОВЕ </a:t>
            </a:r>
            <a:br>
              <a:rPr lang="ru-RU" sz="3600" b="1" dirty="0" smtClean="0">
                <a:latin typeface="Franklin Gothic Book" pitchFamily="34" charset="0"/>
              </a:rPr>
            </a:br>
            <a:r>
              <a:rPr lang="ru-RU" sz="3600" b="1" dirty="0" smtClean="0">
                <a:latin typeface="Franklin Gothic Book" pitchFamily="34" charset="0"/>
              </a:rPr>
              <a:t>МУЗЫКАЛЬНО-СЛУХОВЫХ СПОСОБНОСТЕЙ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Д</a:t>
            </a:r>
            <a:r>
              <a:rPr lang="ru-RU" b="1" cap="none" dirty="0" smtClean="0"/>
              <a:t>амиля</a:t>
            </a:r>
            <a:r>
              <a:rPr lang="ru-RU" b="1" dirty="0" smtClean="0"/>
              <a:t> С</a:t>
            </a:r>
            <a:r>
              <a:rPr lang="ru-RU" b="1" cap="none" dirty="0" smtClean="0"/>
              <a:t>аматовна </a:t>
            </a:r>
            <a:r>
              <a:rPr lang="ru-RU" b="1" dirty="0" smtClean="0"/>
              <a:t>Надырова, </a:t>
            </a:r>
          </a:p>
          <a:p>
            <a:r>
              <a:rPr lang="ru-RU" b="1" cap="none" dirty="0" smtClean="0"/>
              <a:t>ИДПО, КФУ, КГК,  г. Казань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9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67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Пространственная техника:</a:t>
            </a:r>
            <a:br>
              <a:rPr lang="ru-RU" dirty="0" smtClean="0"/>
            </a:br>
            <a:r>
              <a:rPr lang="ru-RU" dirty="0" smtClean="0"/>
              <a:t>Выводы для педагога-практика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97280" y="1266093"/>
            <a:ext cx="10058400" cy="4603002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ru-RU" sz="3200" dirty="0" smtClean="0"/>
              <a:t>Эффект «забалтывания» произведения – результат механистической игры на основе одной только </a:t>
            </a:r>
            <a:r>
              <a:rPr lang="ru-RU" sz="3200" b="1" i="1" dirty="0" smtClean="0"/>
              <a:t>двигательной памяти, без участия слуха,</a:t>
            </a:r>
            <a:r>
              <a:rPr lang="ru-RU" sz="3200" dirty="0" smtClean="0"/>
              <a:t> то есть ослабевает слуховая «подпитка», опора техники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При этом страдает не только </a:t>
            </a:r>
            <a:r>
              <a:rPr lang="ru-RU" sz="3200" b="1" dirty="0" smtClean="0"/>
              <a:t>качество</a:t>
            </a:r>
            <a:r>
              <a:rPr lang="ru-RU" sz="3200" dirty="0" smtClean="0"/>
              <a:t>, но и </a:t>
            </a:r>
            <a:r>
              <a:rPr lang="ru-RU" sz="3200" b="1" dirty="0" smtClean="0"/>
              <a:t>надежность</a:t>
            </a:r>
            <a:r>
              <a:rPr lang="ru-RU" sz="3200" dirty="0" smtClean="0"/>
              <a:t> исполнения: при малейшем внешнем негативном воздействии (например, при стрессе) весь внешне благополучный процесс рассыпается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4141"/>
          </a:xfrm>
        </p:spPr>
        <p:txBody>
          <a:bodyPr/>
          <a:lstStyle/>
          <a:p>
            <a:r>
              <a:rPr lang="ru-RU" dirty="0"/>
              <a:t>Временная область 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связана </a:t>
            </a:r>
            <a:r>
              <a:rPr lang="ru-RU" dirty="0"/>
              <a:t>с </a:t>
            </a:r>
            <a:r>
              <a:rPr lang="ru-RU" b="1" dirty="0"/>
              <a:t>ритмическими и темповыми представлениями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есть с чувством ритма музыканта. </a:t>
            </a:r>
            <a:endParaRPr lang="ru-RU" dirty="0" smtClean="0"/>
          </a:p>
          <a:p>
            <a:r>
              <a:rPr lang="ru-RU" dirty="0" smtClean="0"/>
              <a:t>Большое </a:t>
            </a:r>
            <a:r>
              <a:rPr lang="ru-RU" dirty="0"/>
              <a:t>значение имеют также </a:t>
            </a:r>
            <a:r>
              <a:rPr lang="ru-RU" b="1" i="1" dirty="0"/>
              <a:t>индивидуальные свойства нервной системы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частности, принадлежность </a:t>
            </a:r>
            <a:r>
              <a:rPr lang="ru-RU" b="1" i="1" dirty="0"/>
              <a:t>к подвижному или инертному типу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Всех </a:t>
            </a:r>
            <a:r>
              <a:rPr lang="ru-RU" dirty="0"/>
              <a:t>учащихся- музыкантов можно разделить на две группы: на «ускоряющих» и «замедляющих».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всех сложностях работы с «ускоряющими», они являются более перспективными в плане технического развития, так как обладают быстрым мышлением и хорошими потенциальными возможностями для развития беглости.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2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6735"/>
          </a:xfrm>
        </p:spPr>
        <p:txBody>
          <a:bodyPr/>
          <a:lstStyle/>
          <a:p>
            <a:r>
              <a:rPr lang="ru-RU" dirty="0"/>
              <a:t>Временная область 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89185"/>
            <a:ext cx="10058400" cy="4479909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Беглость  также связана с четкостью слуховых представлений.</a:t>
            </a:r>
          </a:p>
          <a:p>
            <a:r>
              <a:rPr lang="ru-RU" sz="2800" b="1" i="1" dirty="0" smtClean="0"/>
              <a:t>«Я играю настолько быстро, насколько быстро могу мыслить звуками</a:t>
            </a:r>
            <a:r>
              <a:rPr lang="ru-RU" sz="2800" dirty="0" smtClean="0"/>
              <a:t>» - говорил Гофман.</a:t>
            </a:r>
          </a:p>
          <a:p>
            <a:r>
              <a:rPr lang="ru-RU" sz="2800" dirty="0" smtClean="0"/>
              <a:t>Поэтому мы не можем играть в темпе недостаточно хорошо выученное произведение – сначала должен сформироваться «быстрый слух», хорошее знание текста.</a:t>
            </a:r>
          </a:p>
          <a:p>
            <a:r>
              <a:rPr lang="ru-RU" sz="2800" dirty="0" smtClean="0"/>
              <a:t>Важен процесс автоматизации действий: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ервично – автоматизация слуховых представлений, </a:t>
            </a:r>
          </a:p>
          <a:p>
            <a:r>
              <a:rPr lang="ru-RU" sz="2800" dirty="0" smtClean="0"/>
              <a:t>и затем – двигательных.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43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Временная область 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Временная техника ответственна также за такое важное качество, как </a:t>
            </a:r>
            <a:endParaRPr lang="ru-RU" sz="2800" dirty="0" smtClean="0"/>
          </a:p>
          <a:p>
            <a:r>
              <a:rPr lang="ru-RU" sz="2800" dirty="0" smtClean="0"/>
              <a:t>ровность </a:t>
            </a:r>
            <a:r>
              <a:rPr lang="ru-RU" sz="2800" dirty="0"/>
              <a:t>исполнения. </a:t>
            </a:r>
            <a:endParaRPr lang="ru-RU" sz="2800" dirty="0" smtClean="0"/>
          </a:p>
          <a:p>
            <a:r>
              <a:rPr lang="ru-RU" sz="2800" dirty="0" smtClean="0"/>
              <a:t>По </a:t>
            </a:r>
            <a:r>
              <a:rPr lang="ru-RU" sz="2800" dirty="0"/>
              <a:t>мнению известных исполнителей, впечатление ровности исполнения пассажей зависит не столько от </a:t>
            </a:r>
            <a:endParaRPr lang="ru-RU" sz="2800" dirty="0" smtClean="0"/>
          </a:p>
          <a:p>
            <a:r>
              <a:rPr lang="ru-RU" sz="2800" dirty="0" smtClean="0"/>
              <a:t>ровности </a:t>
            </a:r>
            <a:r>
              <a:rPr lang="ru-RU" sz="2800" i="1" dirty="0" err="1"/>
              <a:t>громкостной</a:t>
            </a:r>
            <a:r>
              <a:rPr lang="ru-RU" sz="2800" i="1" dirty="0"/>
              <a:t> </a:t>
            </a:r>
            <a:r>
              <a:rPr lang="ru-RU" sz="2800" dirty="0"/>
              <a:t>(динамической), </a:t>
            </a:r>
            <a:endParaRPr lang="ru-RU" sz="2800" dirty="0" smtClean="0"/>
          </a:p>
          <a:p>
            <a:r>
              <a:rPr lang="ru-RU" sz="2800" dirty="0" smtClean="0"/>
              <a:t>сколько </a:t>
            </a:r>
            <a:r>
              <a:rPr lang="ru-RU" sz="2800" dirty="0"/>
              <a:t>от ровности </a:t>
            </a:r>
            <a:r>
              <a:rPr lang="ru-RU" sz="2800" i="1" dirty="0"/>
              <a:t>ритмической.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5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0889"/>
          </a:xfrm>
        </p:spPr>
        <p:txBody>
          <a:bodyPr/>
          <a:lstStyle/>
          <a:p>
            <a:r>
              <a:rPr lang="ru-RU" b="1" dirty="0" smtClean="0"/>
              <a:t>Красочная 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090246"/>
            <a:ext cx="10058400" cy="477884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Третья область техники - красочная,</a:t>
            </a:r>
            <a:r>
              <a:rPr lang="ru-RU" dirty="0"/>
              <a:t> ответственная за красоту, тембровое и динамическое разнообразие фортепианного звучания.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выработки красивого звука важно создание </a:t>
            </a:r>
            <a:r>
              <a:rPr lang="ru-RU" b="1" dirty="0" smtClean="0"/>
              <a:t>внутренне-слухового </a:t>
            </a:r>
            <a:r>
              <a:rPr lang="ru-RU" b="1" dirty="0"/>
              <a:t>представления эталонного звучания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происходит на основе </a:t>
            </a:r>
            <a:r>
              <a:rPr lang="ru-RU" b="1" dirty="0" smtClean="0"/>
              <a:t>тембрового </a:t>
            </a:r>
            <a:r>
              <a:rPr lang="ru-RU" b="1" dirty="0"/>
              <a:t>слуха</a:t>
            </a:r>
            <a:r>
              <a:rPr lang="ru-RU" dirty="0"/>
              <a:t>, </a:t>
            </a:r>
            <a:r>
              <a:rPr lang="ru-RU" dirty="0" smtClean="0"/>
              <a:t>активного </a:t>
            </a:r>
            <a:r>
              <a:rPr lang="ru-RU" dirty="0"/>
              <a:t>тембрового воображения, актуализации </a:t>
            </a:r>
            <a:r>
              <a:rPr lang="ru-RU" dirty="0" smtClean="0"/>
              <a:t>накопленного </a:t>
            </a:r>
            <a:r>
              <a:rPr lang="ru-RU" dirty="0"/>
              <a:t>багажа звуковых впечатлений. </a:t>
            </a:r>
            <a:endParaRPr lang="ru-RU" dirty="0" smtClean="0"/>
          </a:p>
          <a:p>
            <a:r>
              <a:rPr lang="ru-RU" dirty="0" smtClean="0"/>
              <a:t>Помимо </a:t>
            </a:r>
            <a:r>
              <a:rPr lang="ru-RU" dirty="0"/>
              <a:t>чисто музыкального опыта, большую роль здесь играет опыт восприятия эмоциональной окрашенности и разнообразия </a:t>
            </a:r>
            <a:r>
              <a:rPr lang="ru-RU" dirty="0" smtClean="0"/>
              <a:t>тембров </a:t>
            </a:r>
            <a:r>
              <a:rPr lang="ru-RU" b="1" dirty="0" smtClean="0"/>
              <a:t>звучания голоса человека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Б</a:t>
            </a:r>
            <a:r>
              <a:rPr lang="ru-RU" dirty="0"/>
              <a:t>. Асафьев </a:t>
            </a:r>
            <a:r>
              <a:rPr lang="ru-RU" dirty="0" smtClean="0"/>
              <a:t>писал, </a:t>
            </a:r>
            <a:r>
              <a:rPr lang="ru-RU" dirty="0"/>
              <a:t>что </a:t>
            </a:r>
            <a:r>
              <a:rPr lang="ru-RU" sz="2400" b="1" dirty="0"/>
              <a:t>инструментальное исполнительское мастерство по сути своей есть «...поиски в инструментах выразительности и эмоционального тепла, свойственных человеческому голосу».</a:t>
            </a:r>
            <a:r>
              <a:rPr lang="en-US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Б.Асафьев</a:t>
            </a:r>
            <a:r>
              <a:rPr lang="ru-RU" sz="2400" b="1" i="1" dirty="0"/>
              <a:t>. Музыкальная форма как процесс. – Л.,1971. – С. 221</a:t>
            </a:r>
            <a:r>
              <a:rPr lang="ru-RU" sz="2400" b="1" dirty="0"/>
              <a:t>.</a:t>
            </a:r>
          </a:p>
          <a:p>
            <a:r>
              <a:rPr lang="ru-RU" dirty="0" smtClean="0"/>
              <a:t>А. Рубинштейн ввел для пианистов </a:t>
            </a:r>
            <a:r>
              <a:rPr lang="ru-RU" sz="2400" b="1" dirty="0" smtClean="0"/>
              <a:t>класс вокала </a:t>
            </a:r>
            <a:r>
              <a:rPr lang="ru-RU" dirty="0" smtClean="0"/>
              <a:t>для развития певучей красочной техники.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52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432" y="0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/>
              <a:t>Красочная </a:t>
            </a:r>
            <a:r>
              <a:rPr lang="ru-RU" b="1" dirty="0" smtClean="0"/>
              <a:t>техника:</a:t>
            </a:r>
            <a:br>
              <a:rPr lang="ru-RU" b="1" dirty="0" smtClean="0"/>
            </a:br>
            <a:r>
              <a:rPr lang="ru-RU" dirty="0" smtClean="0"/>
              <a:t>становления красочной техники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хорошего звукоизвлечения </a:t>
            </a:r>
            <a:r>
              <a:rPr lang="ru-RU" sz="2400" dirty="0" smtClean="0"/>
              <a:t>требуется: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b="1" dirty="0" smtClean="0"/>
              <a:t>сильное </a:t>
            </a:r>
            <a:r>
              <a:rPr lang="ru-RU" sz="2400" b="1" dirty="0"/>
              <a:t>воображение</a:t>
            </a:r>
            <a:r>
              <a:rPr lang="ru-RU" sz="2400" dirty="0"/>
              <a:t>, </a:t>
            </a:r>
            <a:r>
              <a:rPr lang="ru-RU" sz="2400" dirty="0" smtClean="0"/>
              <a:t>и </a:t>
            </a:r>
            <a:r>
              <a:rPr lang="ru-RU" sz="2400" b="1" i="1" dirty="0" smtClean="0"/>
              <a:t>первичное эмоциональное представление-желание</a:t>
            </a:r>
            <a:r>
              <a:rPr lang="ru-RU" sz="2400" dirty="0" smtClean="0"/>
              <a:t>, тембровое </a:t>
            </a:r>
            <a:r>
              <a:rPr lang="ru-RU" sz="2400" b="1" i="1" dirty="0" smtClean="0"/>
              <a:t>предслышание </a:t>
            </a:r>
            <a:r>
              <a:rPr lang="ru-RU" sz="2400" dirty="0" smtClean="0"/>
              <a:t>звука,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слаженная </a:t>
            </a:r>
            <a:r>
              <a:rPr lang="ru-RU" sz="2400" b="1" i="1" dirty="0" smtClean="0"/>
              <a:t>работа всего исполнительского апп</a:t>
            </a:r>
            <a:r>
              <a:rPr lang="ru-RU" sz="2400" dirty="0" smtClean="0"/>
              <a:t>арата, </a:t>
            </a:r>
            <a:r>
              <a:rPr lang="ru-RU" sz="2400" b="1" dirty="0"/>
              <a:t>свобода рук</a:t>
            </a:r>
            <a:r>
              <a:rPr lang="ru-RU" sz="2400" dirty="0" smtClean="0"/>
              <a:t>,  </a:t>
            </a:r>
            <a:r>
              <a:rPr lang="ru-RU" sz="2400" dirty="0"/>
              <a:t>музыкальное дыхание,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чуткие и </a:t>
            </a:r>
            <a:r>
              <a:rPr lang="ru-RU" sz="2400" b="1" dirty="0"/>
              <a:t>тонкие осязательные ощущения. </a:t>
            </a:r>
            <a:endParaRPr lang="ru-RU" sz="2400" b="1" dirty="0" smtClean="0"/>
          </a:p>
          <a:p>
            <a:r>
              <a:rPr lang="ru-RU" sz="3200" i="1" dirty="0" smtClean="0"/>
              <a:t>То </a:t>
            </a:r>
            <a:r>
              <a:rPr lang="ru-RU" sz="3200" i="1" dirty="0"/>
              <a:t>есть, образно говоря, звук </a:t>
            </a:r>
            <a:r>
              <a:rPr lang="ru-RU" sz="3200" i="1" dirty="0" smtClean="0"/>
              <a:t>рождается </a:t>
            </a:r>
            <a:r>
              <a:rPr lang="ru-RU" sz="3200" b="1" i="1" dirty="0"/>
              <a:t>в сердце</a:t>
            </a:r>
            <a:r>
              <a:rPr lang="ru-RU" sz="3200" i="1" dirty="0"/>
              <a:t>, </a:t>
            </a:r>
            <a:r>
              <a:rPr lang="ru-RU" sz="3200" i="1" dirty="0" smtClean="0"/>
              <a:t>наполняется </a:t>
            </a:r>
            <a:r>
              <a:rPr lang="ru-RU" sz="3200" i="1" dirty="0"/>
              <a:t>силой и дыханием в </a:t>
            </a:r>
            <a:r>
              <a:rPr lang="ru-RU" sz="3200" i="1" dirty="0" smtClean="0"/>
              <a:t>свободных </a:t>
            </a:r>
            <a:r>
              <a:rPr lang="ru-RU" sz="3200" b="1" i="1" dirty="0" smtClean="0"/>
              <a:t>руках</a:t>
            </a:r>
            <a:r>
              <a:rPr lang="ru-RU" sz="3200" i="1" dirty="0" smtClean="0"/>
              <a:t> </a:t>
            </a:r>
            <a:r>
              <a:rPr lang="ru-RU" sz="3200" i="1" dirty="0"/>
              <a:t>и </a:t>
            </a:r>
            <a:r>
              <a:rPr lang="ru-RU" sz="3200" i="1" dirty="0" smtClean="0"/>
              <a:t>расцветает </a:t>
            </a:r>
            <a:r>
              <a:rPr lang="ru-RU" sz="3200" i="1" dirty="0"/>
              <a:t>на </a:t>
            </a:r>
            <a:r>
              <a:rPr lang="ru-RU" sz="3200" b="1" i="1" dirty="0"/>
              <a:t>кончике пальца.</a:t>
            </a:r>
            <a:endParaRPr lang="ru-RU" sz="3200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5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4413"/>
          </a:xfrm>
        </p:spPr>
        <p:txBody>
          <a:bodyPr/>
          <a:lstStyle/>
          <a:p>
            <a:r>
              <a:rPr lang="ru-RU" b="1" dirty="0"/>
              <a:t>Красочная </a:t>
            </a:r>
            <a:r>
              <a:rPr lang="ru-RU" b="1" dirty="0" smtClean="0"/>
              <a:t>техника: Е. Тимакин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271016"/>
            <a:ext cx="10058400" cy="45980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Живые пальчики должны быть связаны со всей системой исполнительского аппарата вплоть до корпуса – отмечает он. – </a:t>
            </a:r>
            <a:endParaRPr lang="ru-RU" sz="2800" dirty="0" smtClean="0"/>
          </a:p>
          <a:p>
            <a:r>
              <a:rPr lang="ru-RU" sz="2800" dirty="0" smtClean="0"/>
              <a:t>… </a:t>
            </a:r>
            <a:r>
              <a:rPr lang="ru-RU" sz="2800" dirty="0"/>
              <a:t>Можно сказать, что звук рождается и расцветает всеми красками на кончике пальца, как цветок на конце растения. </a:t>
            </a:r>
            <a:endParaRPr lang="ru-RU" sz="2800" dirty="0" smtClean="0"/>
          </a:p>
          <a:p>
            <a:r>
              <a:rPr lang="ru-RU" sz="2800" dirty="0" smtClean="0"/>
              <a:t>Но</a:t>
            </a:r>
            <a:r>
              <a:rPr lang="ru-RU" sz="2800" dirty="0"/>
              <a:t>, также, как и цветок, он должен питаться «соками» изнутри, от самого корня. Лишенный этих соков цветок засыхает и чахнет. Лишенный поддержки «изнутри» звук теряет глубину, певучесть и становится сухим и колючим». </a:t>
            </a:r>
            <a:endParaRPr lang="ru-RU" sz="2800" dirty="0" smtClean="0"/>
          </a:p>
          <a:p>
            <a:r>
              <a:rPr lang="ru-RU" sz="2800" i="1" dirty="0" smtClean="0"/>
              <a:t>Е.М</a:t>
            </a:r>
            <a:r>
              <a:rPr lang="ru-RU" sz="2800" i="1" dirty="0"/>
              <a:t>. </a:t>
            </a:r>
            <a:r>
              <a:rPr lang="ru-RU" sz="2800" i="1" dirty="0" err="1"/>
              <a:t>Тимакин</a:t>
            </a:r>
            <a:r>
              <a:rPr lang="ru-RU" sz="2800" i="1" dirty="0"/>
              <a:t> Воспитание пианиста. - М.: Советский  композитор, 1989. – С. 69.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972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243"/>
          </a:xfrm>
        </p:spPr>
        <p:txBody>
          <a:bodyPr/>
          <a:lstStyle/>
          <a:p>
            <a:r>
              <a:rPr lang="ru-RU" dirty="0" smtClean="0"/>
              <a:t>Красочная техника: специфика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800" dirty="0"/>
              <a:t>Красочная техника пианиста получила свое </a:t>
            </a:r>
            <a:r>
              <a:rPr lang="ru-RU" sz="3800" dirty="0" smtClean="0"/>
              <a:t>наивысшее развитие </a:t>
            </a:r>
            <a:r>
              <a:rPr lang="ru-RU" sz="3800" dirty="0"/>
              <a:t>в романтической музыке, и затем - в музыке импрессионистов. </a:t>
            </a:r>
            <a:endParaRPr lang="ru-RU" sz="3800" dirty="0" smtClean="0"/>
          </a:p>
          <a:p>
            <a:pPr>
              <a:buFont typeface="Wingdings" pitchFamily="2" charset="2"/>
              <a:buChar char="v"/>
            </a:pPr>
            <a:r>
              <a:rPr lang="ru-RU" sz="3800" dirty="0" smtClean="0"/>
              <a:t>Она </a:t>
            </a:r>
            <a:r>
              <a:rPr lang="ru-RU" sz="3800" dirty="0"/>
              <a:t>отличается рядом специфических </a:t>
            </a:r>
            <a:r>
              <a:rPr lang="ru-RU" sz="3800" dirty="0" smtClean="0"/>
              <a:t>технических особенностей – 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	более </a:t>
            </a:r>
            <a:r>
              <a:rPr lang="ru-RU" sz="3800" dirty="0"/>
              <a:t>плоскими пальцами, «подушечной» техникой </a:t>
            </a:r>
            <a:r>
              <a:rPr lang="ru-RU" sz="3800" dirty="0" smtClean="0"/>
              <a:t>	игры;</a:t>
            </a:r>
            <a:endParaRPr lang="ru-RU" sz="3800" dirty="0"/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	широкой </a:t>
            </a:r>
            <a:r>
              <a:rPr lang="ru-RU" sz="3800" dirty="0"/>
              <a:t>позицией («шопеновская» постановка на </a:t>
            </a:r>
            <a:r>
              <a:rPr lang="ru-RU" sz="3800" dirty="0" smtClean="0"/>
              <a:t>	основе Ми-мажорного 	трезвучия</a:t>
            </a:r>
            <a:r>
              <a:rPr lang="ru-RU" sz="3800" dirty="0"/>
              <a:t>), </a:t>
            </a:r>
            <a:endParaRPr lang="ru-RU" sz="3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sz="3800" dirty="0" smtClean="0"/>
              <a:t>	гибкостью кисти.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30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6735"/>
          </a:xfrm>
        </p:spPr>
        <p:txBody>
          <a:bodyPr/>
          <a:lstStyle/>
          <a:p>
            <a:r>
              <a:rPr lang="ru-RU" dirty="0" smtClean="0"/>
              <a:t>Красочная техника:</a:t>
            </a:r>
            <a:r>
              <a:rPr lang="ru-RU" b="1" dirty="0" smtClean="0"/>
              <a:t> педализация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В область красочной техники входит также и </a:t>
            </a:r>
            <a:r>
              <a:rPr lang="ru-RU" sz="3600" b="1" dirty="0" smtClean="0"/>
              <a:t>педализация,</a:t>
            </a:r>
            <a:r>
              <a:rPr lang="ru-RU" sz="3600" dirty="0" smtClean="0"/>
              <a:t> так как в процессе создания красочной палитры фортепиано </a:t>
            </a:r>
            <a:r>
              <a:rPr lang="ru-RU" sz="3600" b="1" i="1" dirty="0" smtClean="0"/>
              <a:t>велика роль обертонов, идущих от всех струн инструмента</a:t>
            </a:r>
            <a:r>
              <a:rPr lang="ru-RU" sz="3600" dirty="0" smtClean="0"/>
              <a:t>. </a:t>
            </a:r>
          </a:p>
          <a:p>
            <a:pPr>
              <a:buNone/>
            </a:pPr>
            <a:r>
              <a:rPr lang="ru-RU" sz="3600" dirty="0" smtClean="0"/>
              <a:t>Это достигается с помощью правильной и деликатной педализации, а также использования различных сочетаний правой и левой педалей. </a:t>
            </a:r>
          </a:p>
          <a:p>
            <a:pPr>
              <a:buNone/>
            </a:pPr>
            <a:r>
              <a:rPr lang="ru-RU" sz="3600" dirty="0" smtClean="0"/>
              <a:t>	По образному выражению А. Рубинштейна, </a:t>
            </a:r>
            <a:r>
              <a:rPr lang="ru-RU" sz="3600" b="1" dirty="0" smtClean="0"/>
              <a:t>«педаль - это душа фортепиано».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7412"/>
          </a:xfrm>
        </p:spPr>
        <p:txBody>
          <a:bodyPr/>
          <a:lstStyle/>
          <a:p>
            <a:r>
              <a:rPr lang="ru-RU" dirty="0" smtClean="0"/>
              <a:t>Техника: общие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Техника пианиста тесно </a:t>
            </a:r>
            <a:r>
              <a:rPr lang="ru-RU" sz="2400" dirty="0"/>
              <a:t>связано с основными музыкальными способностями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 чувством лада, с музыкальным звуковысотным слухом,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тембровым и интонационным слухом,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 чувством ритма. </a:t>
            </a:r>
          </a:p>
          <a:p>
            <a:pPr>
              <a:buNone/>
            </a:pPr>
            <a:r>
              <a:rPr lang="ru-RU" sz="2400" dirty="0" smtClean="0"/>
              <a:t>	Конечно</a:t>
            </a:r>
            <a:r>
              <a:rPr lang="ru-RU" sz="2400" dirty="0"/>
              <a:t>, в ее развитии  </a:t>
            </a:r>
            <a:r>
              <a:rPr lang="ru-RU" sz="2400" b="1" dirty="0"/>
              <a:t>огромную роль играет тренинг</a:t>
            </a:r>
            <a:r>
              <a:rPr lang="ru-RU" sz="2400" dirty="0"/>
              <a:t>, многочасовые упорные занятия. </a:t>
            </a:r>
            <a:endParaRPr lang="ru-RU" sz="2400" dirty="0" smtClean="0"/>
          </a:p>
          <a:p>
            <a:r>
              <a:rPr lang="ru-RU" sz="2400" dirty="0" smtClean="0"/>
              <a:t>Но </a:t>
            </a:r>
            <a:r>
              <a:rPr lang="ru-RU" sz="2400" dirty="0"/>
              <a:t>чтобы эти занятия были эффективными и принесли пользу, а не вред, они не должны превращаться в бездумную механистическую работу, а должны проходить при активном участии </a:t>
            </a:r>
            <a:r>
              <a:rPr lang="ru-RU" sz="2400" dirty="0" smtClean="0"/>
              <a:t>всех видов слуха </a:t>
            </a:r>
            <a:r>
              <a:rPr lang="ru-RU" sz="2400" dirty="0"/>
              <a:t>и способствовать формированию </a:t>
            </a:r>
            <a:r>
              <a:rPr lang="ru-RU" sz="2400" dirty="0" smtClean="0"/>
              <a:t> </a:t>
            </a:r>
            <a:r>
              <a:rPr lang="ru-RU" sz="2400" b="1" dirty="0" smtClean="0"/>
              <a:t>устойчивых </a:t>
            </a:r>
            <a:r>
              <a:rPr lang="ru-RU" sz="2400" b="1" dirty="0"/>
              <a:t>автоматизированных слуходвигательных связей </a:t>
            </a:r>
            <a:r>
              <a:rPr lang="ru-RU" sz="2400" b="1" dirty="0" smtClean="0"/>
              <a:t>– основы </a:t>
            </a:r>
            <a:r>
              <a:rPr lang="ru-RU" sz="2400" b="1" dirty="0"/>
              <a:t>техники.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1601" t="19110" r="26489" b="10388"/>
          <a:stretch>
            <a:fillRect/>
          </a:stretch>
        </p:blipFill>
        <p:spPr bwMode="auto">
          <a:xfrm>
            <a:off x="3207861" y="1104900"/>
            <a:ext cx="58372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3047"/>
          </a:xfrm>
        </p:spPr>
        <p:txBody>
          <a:bodyPr/>
          <a:lstStyle/>
          <a:p>
            <a:r>
              <a:rPr lang="ru-RU" dirty="0"/>
              <a:t>Структура музыкальных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39570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3042138"/>
            <a:ext cx="10058400" cy="2826956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к игра на инструменте влияет на работу мозга W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27238" y="1141413"/>
            <a:ext cx="8134350" cy="4572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754" y="2303584"/>
            <a:ext cx="5855678" cy="35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19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Как игра на инструменте </a:t>
            </a:r>
            <a:br>
              <a:rPr lang="ru-RU" sz="3600" dirty="0" smtClean="0"/>
            </a:br>
            <a:r>
              <a:rPr lang="ru-RU" sz="3600" dirty="0" smtClean="0"/>
              <a:t>влияет на работу мозга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026" y="286604"/>
            <a:ext cx="9867654" cy="893267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ru-RU" b="1" dirty="0" smtClean="0"/>
              <a:t>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68" y="1179871"/>
            <a:ext cx="10251112" cy="46892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Вопрос </a:t>
            </a:r>
            <a:r>
              <a:rPr lang="ru-RU" dirty="0"/>
              <a:t>о развитии двигательно-технических навыков должен рассматриваться с позиций </a:t>
            </a:r>
            <a:r>
              <a:rPr lang="ru-RU" b="1" dirty="0"/>
              <a:t>современного уровня научных знаний. </a:t>
            </a:r>
            <a:endParaRPr lang="en-US" b="1" dirty="0" smtClean="0"/>
          </a:p>
          <a:p>
            <a:r>
              <a:rPr lang="ru-RU" dirty="0" smtClean="0"/>
              <a:t>Долгое </a:t>
            </a:r>
            <a:r>
              <a:rPr lang="ru-RU" dirty="0"/>
              <a:t>время в фортепианной методике преобладали «</a:t>
            </a:r>
            <a:r>
              <a:rPr lang="ru-RU" dirty="0" err="1"/>
              <a:t>узкотехнологические</a:t>
            </a:r>
            <a:r>
              <a:rPr lang="ru-RU" dirty="0"/>
              <a:t>» подходы в развитии техники, направленные на совершенствование и механический тренинг только </a:t>
            </a:r>
            <a:r>
              <a:rPr lang="ru-RU" i="1" dirty="0"/>
              <a:t>периферического игрового аппарата </a:t>
            </a:r>
            <a:r>
              <a:rPr lang="ru-RU" dirty="0"/>
              <a:t>пианиста - его рук, пальцев, положения корпуса, - и почти не учитывалось значение различных уровней </a:t>
            </a:r>
            <a:r>
              <a:rPr lang="ru-RU" i="1" dirty="0" smtClean="0"/>
              <a:t>центральной нервной системы</a:t>
            </a:r>
            <a:r>
              <a:rPr lang="ru-RU" dirty="0" smtClean="0"/>
              <a:t>, </a:t>
            </a:r>
            <a:r>
              <a:rPr lang="ru-RU" dirty="0"/>
              <a:t>выполняющих в сложном исполнительском акте управляющую и корректирующую роль.</a:t>
            </a:r>
          </a:p>
          <a:p>
            <a:r>
              <a:rPr lang="ru-RU" sz="2600" dirty="0" smtClean="0"/>
              <a:t>«</a:t>
            </a:r>
            <a:r>
              <a:rPr lang="ru-RU" sz="2600" dirty="0"/>
              <a:t>Представление, что при любом двигательном тренинге, будь то гимнастическое упражнение или разучивание фортепианного этюда, упражняются не руки, а мозг, - писал Н.А. Бернштейн, - вначале казалось парадоксальным и с трудом проникало в сознание педагогов» </a:t>
            </a:r>
            <a:endParaRPr lang="en-US" sz="2600" dirty="0" smtClean="0"/>
          </a:p>
          <a:p>
            <a:endParaRPr lang="en-US" dirty="0"/>
          </a:p>
          <a:p>
            <a:r>
              <a:rPr lang="ru-RU" dirty="0" smtClean="0"/>
              <a:t>Цит</a:t>
            </a:r>
            <a:r>
              <a:rPr lang="ru-RU" dirty="0"/>
              <a:t>. по кн.: </a:t>
            </a:r>
            <a:r>
              <a:rPr lang="ru-RU" dirty="0" err="1"/>
              <a:t>Готсдинер</a:t>
            </a:r>
            <a:r>
              <a:rPr lang="ru-RU" dirty="0"/>
              <a:t> А.Л. Музыкальная психология / А.Л. </a:t>
            </a:r>
            <a:r>
              <a:rPr lang="ru-RU" dirty="0" err="1"/>
              <a:t>Готсдинер</a:t>
            </a:r>
            <a:r>
              <a:rPr lang="ru-RU" dirty="0"/>
              <a:t>. - М., 1993. - С. 33.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63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610049" cy="952262"/>
          </a:xfrm>
        </p:spPr>
        <p:txBody>
          <a:bodyPr/>
          <a:lstStyle/>
          <a:p>
            <a:r>
              <a:rPr lang="ru-RU" dirty="0" smtClean="0"/>
              <a:t>Три </a:t>
            </a:r>
            <a:r>
              <a:rPr lang="ru-RU" dirty="0"/>
              <a:t>основные области 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Звуковое воплощения музыкального образа осуществляется по трем направлениям: это </a:t>
            </a:r>
            <a:endParaRPr lang="ru-RU" dirty="0" smtClean="0"/>
          </a:p>
          <a:p>
            <a:r>
              <a:rPr lang="ru-RU" dirty="0" smtClean="0"/>
              <a:t>1) </a:t>
            </a:r>
            <a:r>
              <a:rPr lang="ru-RU" b="1" i="1" dirty="0" smtClean="0"/>
              <a:t>время</a:t>
            </a:r>
            <a:r>
              <a:rPr lang="ru-RU" dirty="0" smtClean="0"/>
              <a:t> </a:t>
            </a:r>
            <a:r>
              <a:rPr lang="ru-RU" dirty="0"/>
              <a:t>(ритм, метр), </a:t>
            </a:r>
            <a:endParaRPr lang="ru-RU" dirty="0" smtClean="0"/>
          </a:p>
          <a:p>
            <a:r>
              <a:rPr lang="ru-RU" dirty="0" smtClean="0"/>
              <a:t>2) звуковое </a:t>
            </a:r>
            <a:r>
              <a:rPr lang="ru-RU" dirty="0"/>
              <a:t>пространство, </a:t>
            </a:r>
            <a:r>
              <a:rPr lang="ru-RU" b="1" i="1" dirty="0"/>
              <a:t>звуковысотност</a:t>
            </a:r>
            <a:r>
              <a:rPr lang="ru-RU" i="1" dirty="0"/>
              <a:t>ь</a:t>
            </a:r>
            <a:r>
              <a:rPr lang="ru-RU" dirty="0"/>
              <a:t> (мелодия, гармония) и </a:t>
            </a:r>
            <a:endParaRPr lang="ru-RU" dirty="0" smtClean="0"/>
          </a:p>
          <a:p>
            <a:r>
              <a:rPr lang="ru-RU" i="1" dirty="0" smtClean="0"/>
              <a:t>3)</a:t>
            </a:r>
            <a:r>
              <a:rPr lang="ru-RU" b="1" i="1" dirty="0" smtClean="0"/>
              <a:t>красочность</a:t>
            </a:r>
            <a:r>
              <a:rPr lang="ru-RU" b="1" dirty="0" smtClean="0"/>
              <a:t> </a:t>
            </a:r>
            <a:r>
              <a:rPr lang="ru-RU" dirty="0"/>
              <a:t>звучания (тембр, динамика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Соответственно </a:t>
            </a:r>
            <a:r>
              <a:rPr lang="ru-RU" dirty="0"/>
              <a:t>можно выделить три основные области техники - </a:t>
            </a:r>
            <a:r>
              <a:rPr lang="ru-RU" i="1" dirty="0"/>
              <a:t>пространственную, временную и красочную.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94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004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Исполнительская техника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не самоцель, а средство воплощения музыкального образа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50832"/>
            <a:ext cx="10058400" cy="3618262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широком смысле исполнительская техника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не </a:t>
            </a:r>
            <a:r>
              <a:rPr lang="ru-RU" dirty="0"/>
              <a:t>самоцель, а </a:t>
            </a:r>
            <a:endParaRPr lang="ru-RU" dirty="0" smtClean="0"/>
          </a:p>
          <a:p>
            <a:r>
              <a:rPr lang="ru-RU" sz="2800" b="1" dirty="0" smtClean="0"/>
              <a:t>средство </a:t>
            </a:r>
            <a:r>
              <a:rPr lang="ru-RU" sz="2800" b="1" dirty="0"/>
              <a:t>воплощения музыкального образа </a:t>
            </a:r>
            <a:r>
              <a:rPr lang="ru-RU" dirty="0"/>
              <a:t>произведения. </a:t>
            </a:r>
            <a:endParaRPr lang="ru-RU" dirty="0" smtClean="0"/>
          </a:p>
          <a:p>
            <a:r>
              <a:rPr lang="ru-RU" dirty="0" smtClean="0"/>
              <a:t>Только </a:t>
            </a:r>
            <a:r>
              <a:rPr lang="ru-RU" dirty="0"/>
              <a:t>когда ясен замысел, становятся понятными и способы его воплощения в реальном звучании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Сначала –  надо знать «ЧТО», потом – станет ясно «КАК»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41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1228"/>
          </a:xfrm>
        </p:spPr>
        <p:txBody>
          <a:bodyPr/>
          <a:lstStyle/>
          <a:p>
            <a:r>
              <a:rPr lang="ru-RU" dirty="0"/>
              <a:t>Пространственная техника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01262"/>
            <a:ext cx="10058400" cy="45678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отвечает </a:t>
            </a:r>
            <a:r>
              <a:rPr lang="ru-RU" sz="2800" dirty="0"/>
              <a:t>за </a:t>
            </a:r>
            <a:r>
              <a:rPr lang="ru-RU" sz="2800" b="1" dirty="0" err="1"/>
              <a:t>звуковысотную</a:t>
            </a:r>
            <a:r>
              <a:rPr lang="ru-RU" sz="2800" b="1" dirty="0"/>
              <a:t> точность </a:t>
            </a:r>
            <a:r>
              <a:rPr lang="ru-RU" sz="2800" dirty="0" smtClean="0"/>
              <a:t>исполнения, за точное </a:t>
            </a:r>
            <a:r>
              <a:rPr lang="ru-RU" sz="2800" dirty="0"/>
              <a:t>попадание на нужные </a:t>
            </a:r>
            <a:r>
              <a:rPr lang="ru-RU" sz="2800" dirty="0" smtClean="0"/>
              <a:t>клавиши («чистая» игра)</a:t>
            </a:r>
          </a:p>
          <a:p>
            <a:r>
              <a:rPr lang="ru-RU" sz="2800" dirty="0" smtClean="0"/>
              <a:t>опирается </a:t>
            </a:r>
            <a:r>
              <a:rPr lang="ru-RU" sz="2800" dirty="0"/>
              <a:t>на </a:t>
            </a:r>
            <a:r>
              <a:rPr lang="ru-RU" sz="2800" b="1" dirty="0"/>
              <a:t>слуховые представления</a:t>
            </a:r>
            <a:r>
              <a:rPr lang="ru-RU" sz="2800" dirty="0"/>
              <a:t>, </a:t>
            </a:r>
            <a:r>
              <a:rPr lang="ru-RU" sz="2800" dirty="0" smtClean="0"/>
              <a:t>с помощью которых можно ориентироваться </a:t>
            </a:r>
            <a:r>
              <a:rPr lang="ru-RU" sz="2800" dirty="0"/>
              <a:t>в </a:t>
            </a:r>
            <a:r>
              <a:rPr lang="ru-RU" sz="2800" b="1" i="1" dirty="0"/>
              <a:t>звуковом пространстве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К </a:t>
            </a:r>
            <a:r>
              <a:rPr lang="ru-RU" sz="2800" dirty="0"/>
              <a:t>сожалению, именно в этой области часто </a:t>
            </a:r>
            <a:r>
              <a:rPr lang="ru-RU" sz="2800" b="1" i="1" dirty="0"/>
              <a:t>преобладают механистические </a:t>
            </a:r>
            <a:r>
              <a:rPr lang="ru-RU" sz="2800" dirty="0"/>
              <a:t>подходы, ориентированные на многочасовые пальцевые упражнения </a:t>
            </a:r>
            <a:r>
              <a:rPr lang="ru-RU" sz="2800" b="1" i="1" dirty="0"/>
              <a:t>без участия слуха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Однако</a:t>
            </a:r>
            <a:r>
              <a:rPr lang="ru-RU" sz="2800" dirty="0"/>
              <a:t>, несмотря на то, что фортепиано является инструментом с фиксированной высотой тона, в игре на нем </a:t>
            </a:r>
            <a:r>
              <a:rPr lang="ru-RU" sz="2800" b="1" dirty="0"/>
              <a:t>слуховые представления играют огромную роль, причем эта роль повышается параллельно с усложнением технических задач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102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Пространственная техника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Чтобы уяснить </a:t>
            </a:r>
            <a:r>
              <a:rPr lang="ru-RU" sz="2800" dirty="0"/>
              <a:t>роль слуха в организации движений </a:t>
            </a:r>
            <a:r>
              <a:rPr lang="ru-RU" sz="2800" dirty="0" smtClean="0"/>
              <a:t>пианиста - </a:t>
            </a:r>
            <a:r>
              <a:rPr lang="ru-RU" sz="2800" dirty="0"/>
              <a:t>сравним ее с похожим процессом – с печатанием словесного текста на клавиатуре. </a:t>
            </a:r>
            <a:endParaRPr lang="ru-RU" sz="2800" dirty="0" smtClean="0"/>
          </a:p>
          <a:p>
            <a:r>
              <a:rPr lang="ru-RU" sz="2800" dirty="0" smtClean="0"/>
              <a:t>Здесь </a:t>
            </a:r>
            <a:r>
              <a:rPr lang="ru-RU" sz="2800" dirty="0"/>
              <a:t>тоже мелкие и точные движения осуществляются на основе четкого слухового (фонетического) представления слова, которое дает точную команду пальцам. </a:t>
            </a:r>
            <a:endParaRPr lang="ru-RU" sz="2800" dirty="0" smtClean="0"/>
          </a:p>
          <a:p>
            <a:r>
              <a:rPr lang="ru-RU" sz="2800" dirty="0" smtClean="0"/>
              <a:t>Эти </a:t>
            </a:r>
            <a:r>
              <a:rPr lang="ru-RU" sz="2800" b="1" dirty="0"/>
              <a:t>слуходвигательные связи</a:t>
            </a:r>
            <a:r>
              <a:rPr lang="ru-RU" sz="2800" dirty="0"/>
              <a:t> постепенно совершенствуются и укрепляются в опыте; но при смене алфавита или при освоении нового языка они устанавливаются заново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44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1905"/>
          </a:xfrm>
        </p:spPr>
        <p:txBody>
          <a:bodyPr/>
          <a:lstStyle/>
          <a:p>
            <a:r>
              <a:rPr lang="ru-RU" dirty="0"/>
              <a:t>Пространственная техника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069015" y="1845735"/>
            <a:ext cx="4086665" cy="4023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liszt_performing_caricatur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9738" y="1652954"/>
            <a:ext cx="4343399" cy="40808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631" y="1723292"/>
            <a:ext cx="6224953" cy="4145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«</a:t>
            </a:r>
            <a:r>
              <a:rPr lang="ru-RU" sz="4000" dirty="0"/>
              <a:t>Добейтесь того, чтобы мысленная звуковая картина стала отчетливой; пальцы должны и будут ей повиноваться</a:t>
            </a:r>
            <a:r>
              <a:rPr lang="ru-RU" sz="4000" dirty="0" smtClean="0"/>
              <a:t>».</a:t>
            </a:r>
          </a:p>
          <a:p>
            <a:pPr marL="0" indent="0">
              <a:buNone/>
            </a:pPr>
            <a:r>
              <a:rPr lang="ru-RU" sz="1800" i="1" dirty="0" smtClean="0"/>
              <a:t>Гофман </a:t>
            </a:r>
            <a:r>
              <a:rPr lang="ru-RU" sz="1800" i="1" dirty="0"/>
              <a:t>И. Фортепианная игра. Ответы на вопросы о фортепианной игре. - М.: </a:t>
            </a:r>
            <a:r>
              <a:rPr lang="ru-RU" sz="1800" i="1" dirty="0" err="1"/>
              <a:t>Музгиз</a:t>
            </a:r>
            <a:r>
              <a:rPr lang="ru-RU" sz="1800" i="1" dirty="0"/>
              <a:t>, 1961, с. 58</a:t>
            </a:r>
          </a:p>
        </p:txBody>
      </p:sp>
    </p:spTree>
    <p:extLst>
      <p:ext uri="{BB962C8B-B14F-4D97-AF65-F5344CB8AC3E}">
        <p14:creationId xmlns:p14="http://schemas.microsoft.com/office/powerpoint/2010/main" xmlns="" val="27008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58" y="316523"/>
            <a:ext cx="10058400" cy="1038899"/>
          </a:xfrm>
        </p:spPr>
        <p:txBody>
          <a:bodyPr>
            <a:noAutofit/>
          </a:bodyPr>
          <a:lstStyle/>
          <a:p>
            <a:r>
              <a:rPr lang="ru-RU" sz="4000" dirty="0"/>
              <a:t>Пространственная </a:t>
            </a:r>
            <a:r>
              <a:rPr lang="ru-RU" sz="4000" dirty="0" smtClean="0"/>
              <a:t>техника:</a:t>
            </a:r>
            <a:br>
              <a:rPr lang="ru-RU" sz="4000" dirty="0" smtClean="0"/>
            </a:br>
            <a:r>
              <a:rPr lang="ru-RU" sz="4000" dirty="0" smtClean="0"/>
              <a:t>Выводы для педагога-практика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861646"/>
            <a:ext cx="10058400" cy="500744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ru-RU" dirty="0" smtClean="0"/>
          </a:p>
          <a:p>
            <a:pPr lvl="1">
              <a:buFont typeface="Arial" pitchFamily="34" charset="0"/>
              <a:buChar char="•"/>
            </a:pPr>
            <a:endParaRPr lang="ru-RU" dirty="0" smtClean="0"/>
          </a:p>
          <a:p>
            <a:pPr lvl="1">
              <a:buFont typeface="Wingdings" pitchFamily="2" charset="2"/>
              <a:buChar char="v"/>
            </a:pPr>
            <a:r>
              <a:rPr lang="ru-RU" sz="3200" dirty="0" smtClean="0"/>
              <a:t>В </a:t>
            </a:r>
            <a:r>
              <a:rPr lang="ru-RU" sz="3200" dirty="0"/>
              <a:t>работе над техникой следует, прежде всего, исходить из </a:t>
            </a:r>
            <a:r>
              <a:rPr lang="ru-RU" sz="3200" b="1" dirty="0"/>
              <a:t>совершенствования слуха, налаживания четких слуховых представлений</a:t>
            </a:r>
            <a:r>
              <a:rPr lang="ru-RU" sz="3200" b="1" dirty="0" smtClean="0"/>
              <a:t>,</a:t>
            </a:r>
          </a:p>
          <a:p>
            <a:pPr lvl="1">
              <a:buFont typeface="Wingdings" pitchFamily="2" charset="2"/>
              <a:buChar char="v"/>
            </a:pPr>
            <a:r>
              <a:rPr lang="ru-RU" sz="3200" dirty="0"/>
              <a:t>Активный слух </a:t>
            </a:r>
            <a:r>
              <a:rPr lang="ru-RU" sz="3200" dirty="0" smtClean="0"/>
              <a:t>важен:</a:t>
            </a:r>
          </a:p>
          <a:p>
            <a:pPr lvl="2"/>
            <a:r>
              <a:rPr lang="ru-RU" sz="3200" dirty="0" smtClean="0"/>
              <a:t>1) для разучивания </a:t>
            </a:r>
            <a:r>
              <a:rPr lang="ru-RU" sz="3200" dirty="0"/>
              <a:t>произведения, </a:t>
            </a:r>
            <a:r>
              <a:rPr lang="ru-RU" sz="3200" dirty="0" smtClean="0"/>
              <a:t>(</a:t>
            </a:r>
            <a:r>
              <a:rPr lang="ru-RU" sz="3200" dirty="0"/>
              <a:t>установления автоматизированных слуходвигательных связей), </a:t>
            </a:r>
            <a:endParaRPr lang="ru-RU" sz="3200" dirty="0" smtClean="0"/>
          </a:p>
          <a:p>
            <a:pPr lvl="2"/>
            <a:r>
              <a:rPr lang="ru-RU" sz="3200" dirty="0" smtClean="0"/>
              <a:t>2) для </a:t>
            </a:r>
            <a:r>
              <a:rPr lang="ru-RU" sz="3200" dirty="0"/>
              <a:t>последующего поддержания качества исполнения</a:t>
            </a:r>
            <a:r>
              <a:rPr lang="ru-R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73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872</TotalTime>
  <Words>1129</Words>
  <Application>Microsoft Office PowerPoint</Application>
  <PresentationFormat>Произвольный</PresentationFormat>
  <Paragraphs>101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О РАЗВИТИИ ИСПОЛНИТЕЛЬСКОЙ  ТЕХНИКИ НА ОСНОВЕ  МУЗЫКАЛЬНО-СЛУХОВЫХ СПОСОБНОСТЕЙ</vt:lpstr>
      <vt:lpstr>Структура музыкальных способностей</vt:lpstr>
      <vt:lpstr> Техника</vt:lpstr>
      <vt:lpstr>Три основные области техники</vt:lpstr>
      <vt:lpstr>Исполнительская техника –  не самоцель, а средство воплощения музыкального образа</vt:lpstr>
      <vt:lpstr>Пространственная техника </vt:lpstr>
      <vt:lpstr>Пространственная техника </vt:lpstr>
      <vt:lpstr>Пространственная техника </vt:lpstr>
      <vt:lpstr>Пространственная техника: Выводы для педагога-практика</vt:lpstr>
      <vt:lpstr>Пространственная техника: Выводы для педагога-практика</vt:lpstr>
      <vt:lpstr>Временная область техники</vt:lpstr>
      <vt:lpstr>Временная область техники</vt:lpstr>
      <vt:lpstr>Временная область техники</vt:lpstr>
      <vt:lpstr>Красочная техника</vt:lpstr>
      <vt:lpstr>Красочная техника: становления красочной техники </vt:lpstr>
      <vt:lpstr>Красочная техника: Е. Тимакин</vt:lpstr>
      <vt:lpstr>Красочная техника: специфика</vt:lpstr>
      <vt:lpstr>Красочная техника: педализация</vt:lpstr>
      <vt:lpstr>Техника: общие выводы</vt:lpstr>
      <vt:lpstr>Слайд 20</vt:lpstr>
      <vt:lpstr>Как игра на инструменте  влияет на работу мозга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Исполнительские  способности пианиста</dc:title>
  <dc:creator>Дамиля Н</dc:creator>
  <cp:lastModifiedBy>ММ1</cp:lastModifiedBy>
  <cp:revision>26</cp:revision>
  <dcterms:created xsi:type="dcterms:W3CDTF">2017-02-11T06:02:35Z</dcterms:created>
  <dcterms:modified xsi:type="dcterms:W3CDTF">2017-04-19T08:19:43Z</dcterms:modified>
</cp:coreProperties>
</file>